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3" r:id="rId2"/>
    <p:sldMasterId id="2147483679" r:id="rId3"/>
    <p:sldMasterId id="2147483683" r:id="rId4"/>
  </p:sldMasterIdLst>
  <p:notesMasterIdLst>
    <p:notesMasterId r:id="rId16"/>
  </p:notesMasterIdLst>
  <p:handoutMasterIdLst>
    <p:handoutMasterId r:id="rId17"/>
  </p:handoutMasterIdLst>
  <p:sldIdLst>
    <p:sldId id="896" r:id="rId5"/>
    <p:sldId id="901" r:id="rId6"/>
    <p:sldId id="420" r:id="rId7"/>
    <p:sldId id="884" r:id="rId8"/>
    <p:sldId id="461" r:id="rId9"/>
    <p:sldId id="893" r:id="rId10"/>
    <p:sldId id="378" r:id="rId11"/>
    <p:sldId id="388" r:id="rId12"/>
    <p:sldId id="883" r:id="rId13"/>
    <p:sldId id="895" r:id="rId14"/>
    <p:sldId id="458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clrMru>
    <a:srgbClr val="A7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B0D9FF-86E3-0B43-AF84-E1248BB617E6}" v="1" dt="2024-10-02T14:10:03.0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 autoAdjust="0"/>
    <p:restoredTop sz="86493"/>
  </p:normalViewPr>
  <p:slideViewPr>
    <p:cSldViewPr snapToGrid="0" snapToObjects="1">
      <p:cViewPr varScale="1">
        <p:scale>
          <a:sx n="121" d="100"/>
          <a:sy n="121" d="100"/>
        </p:scale>
        <p:origin x="896" y="184"/>
      </p:cViewPr>
      <p:guideLst>
        <p:guide orient="horz" pos="4319"/>
        <p:guide/>
      </p:guideLst>
    </p:cSldViewPr>
  </p:slideViewPr>
  <p:outlineViewPr>
    <p:cViewPr>
      <p:scale>
        <a:sx n="33" d="100"/>
        <a:sy n="33" d="100"/>
      </p:scale>
      <p:origin x="0" y="-692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aghan, Padraic" userId="dc80ae16-2699-4a0b-b78d-b9031f41d4f1" providerId="ADAL" clId="{564D634A-B76D-4340-A43B-2DC36A6B0D6C}"/>
    <pc:docChg chg="custSel modSld">
      <pc:chgData name="Monaghan, Padraic" userId="dc80ae16-2699-4a0b-b78d-b9031f41d4f1" providerId="ADAL" clId="{564D634A-B76D-4340-A43B-2DC36A6B0D6C}" dt="2021-10-27T14:40:01.018" v="7" actId="20577"/>
      <pc:docMkLst>
        <pc:docMk/>
      </pc:docMkLst>
      <pc:sldChg chg="modSp mod">
        <pc:chgData name="Monaghan, Padraic" userId="dc80ae16-2699-4a0b-b78d-b9031f41d4f1" providerId="ADAL" clId="{564D634A-B76D-4340-A43B-2DC36A6B0D6C}" dt="2021-10-27T14:40:01.018" v="7" actId="20577"/>
        <pc:sldMkLst>
          <pc:docMk/>
          <pc:sldMk cId="2854461246" sldId="406"/>
        </pc:sldMkLst>
        <pc:spChg chg="mod">
          <ac:chgData name="Monaghan, Padraic" userId="dc80ae16-2699-4a0b-b78d-b9031f41d4f1" providerId="ADAL" clId="{564D634A-B76D-4340-A43B-2DC36A6B0D6C}" dt="2021-10-27T14:40:01.018" v="7" actId="20577"/>
          <ac:spMkLst>
            <pc:docMk/>
            <pc:sldMk cId="2854461246" sldId="406"/>
            <ac:spMk id="3" creationId="{05F47D82-9E70-9D4B-9EBD-DED3F25D9551}"/>
          </ac:spMkLst>
        </pc:spChg>
      </pc:sldChg>
    </pc:docChg>
  </pc:docChgLst>
  <pc:docChgLst>
    <pc:chgData name="Monaghan, Padraic" userId="dc80ae16-2699-4a0b-b78d-b9031f41d4f1" providerId="ADAL" clId="{32D996DE-BBE5-324C-BC83-74A52C2D60E0}"/>
    <pc:docChg chg="addSld delSld modSld">
      <pc:chgData name="Monaghan, Padraic" userId="dc80ae16-2699-4a0b-b78d-b9031f41d4f1" providerId="ADAL" clId="{32D996DE-BBE5-324C-BC83-74A52C2D60E0}" dt="2022-10-20T13:46:21.083" v="1" actId="2696"/>
      <pc:docMkLst>
        <pc:docMk/>
      </pc:docMkLst>
      <pc:sldChg chg="del">
        <pc:chgData name="Monaghan, Padraic" userId="dc80ae16-2699-4a0b-b78d-b9031f41d4f1" providerId="ADAL" clId="{32D996DE-BBE5-324C-BC83-74A52C2D60E0}" dt="2022-10-20T13:46:21.083" v="1" actId="2696"/>
        <pc:sldMkLst>
          <pc:docMk/>
          <pc:sldMk cId="2854461246" sldId="406"/>
        </pc:sldMkLst>
      </pc:sldChg>
      <pc:sldChg chg="add">
        <pc:chgData name="Monaghan, Padraic" userId="dc80ae16-2699-4a0b-b78d-b9031f41d4f1" providerId="ADAL" clId="{32D996DE-BBE5-324C-BC83-74A52C2D60E0}" dt="2022-10-20T13:46:16.207" v="0"/>
        <pc:sldMkLst>
          <pc:docMk/>
          <pc:sldMk cId="2878957299" sldId="896"/>
        </pc:sldMkLst>
      </pc:sldChg>
    </pc:docChg>
  </pc:docChgLst>
  <pc:docChgLst>
    <pc:chgData name="Monaghan, Padraic" userId="dc80ae16-2699-4a0b-b78d-b9031f41d4f1" providerId="ADAL" clId="{16B0D9FF-86E3-0B43-AF84-E1248BB617E6}"/>
    <pc:docChg chg="addSld delSld modSld">
      <pc:chgData name="Monaghan, Padraic" userId="dc80ae16-2699-4a0b-b78d-b9031f41d4f1" providerId="ADAL" clId="{16B0D9FF-86E3-0B43-AF84-E1248BB617E6}" dt="2024-10-02T14:10:07.113" v="2" actId="2696"/>
      <pc:docMkLst>
        <pc:docMk/>
      </pc:docMkLst>
      <pc:sldChg chg="del">
        <pc:chgData name="Monaghan, Padraic" userId="dc80ae16-2699-4a0b-b78d-b9031f41d4f1" providerId="ADAL" clId="{16B0D9FF-86E3-0B43-AF84-E1248BB617E6}" dt="2024-10-02T14:10:07.113" v="2" actId="2696"/>
        <pc:sldMkLst>
          <pc:docMk/>
          <pc:sldMk cId="2277499211" sldId="406"/>
        </pc:sldMkLst>
      </pc:sldChg>
      <pc:sldChg chg="del">
        <pc:chgData name="Monaghan, Padraic" userId="dc80ae16-2699-4a0b-b78d-b9031f41d4f1" providerId="ADAL" clId="{16B0D9FF-86E3-0B43-AF84-E1248BB617E6}" dt="2024-10-02T14:10:06.033" v="1" actId="2696"/>
        <pc:sldMkLst>
          <pc:docMk/>
          <pc:sldMk cId="1293807663" sldId="894"/>
        </pc:sldMkLst>
      </pc:sldChg>
      <pc:sldChg chg="add">
        <pc:chgData name="Monaghan, Padraic" userId="dc80ae16-2699-4a0b-b78d-b9031f41d4f1" providerId="ADAL" clId="{16B0D9FF-86E3-0B43-AF84-E1248BB617E6}" dt="2024-10-02T14:10:03.001" v="0"/>
        <pc:sldMkLst>
          <pc:docMk/>
          <pc:sldMk cId="2168155039" sldId="896"/>
        </pc:sldMkLst>
      </pc:sldChg>
      <pc:sldChg chg="add">
        <pc:chgData name="Monaghan, Padraic" userId="dc80ae16-2699-4a0b-b78d-b9031f41d4f1" providerId="ADAL" clId="{16B0D9FF-86E3-0B43-AF84-E1248BB617E6}" dt="2024-10-02T14:10:03.001" v="0"/>
        <pc:sldMkLst>
          <pc:docMk/>
          <pc:sldMk cId="2854461246" sldId="901"/>
        </pc:sldMkLst>
      </pc:sldChg>
      <pc:sldMasterChg chg="delSldLayout">
        <pc:chgData name="Monaghan, Padraic" userId="dc80ae16-2699-4a0b-b78d-b9031f41d4f1" providerId="ADAL" clId="{16B0D9FF-86E3-0B43-AF84-E1248BB617E6}" dt="2024-10-02T14:10:06.033" v="1" actId="2696"/>
        <pc:sldMasterMkLst>
          <pc:docMk/>
          <pc:sldMasterMk cId="0" sldId="2147483679"/>
        </pc:sldMasterMkLst>
        <pc:sldLayoutChg chg="del">
          <pc:chgData name="Monaghan, Padraic" userId="dc80ae16-2699-4a0b-b78d-b9031f41d4f1" providerId="ADAL" clId="{16B0D9FF-86E3-0B43-AF84-E1248BB617E6}" dt="2024-10-02T14:10:06.033" v="1" actId="2696"/>
          <pc:sldLayoutMkLst>
            <pc:docMk/>
            <pc:sldMasterMk cId="0" sldId="2147483679"/>
            <pc:sldLayoutMk cId="1431450321" sldId="2147483682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D63D20-B0B3-D445-877E-AF329FAFBC9C}" type="datetimeFigureOut">
              <a:rPr lang="en-US" smtClean="0"/>
              <a:t>10/2/24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FE4DE4-F164-C143-B4F4-8BCEB2D01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0364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4CEEAF-8027-F64C-B8DD-D7E422C7FD2F}" type="datetimeFigureOut">
              <a:rPr lang="en-US" smtClean="0"/>
              <a:t>10/2/24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B21883-ECEB-5D44-BB40-BC7E77D99E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4830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8014A0CB-84B6-8842-8670-F7D58B08EA78}" type="datetimeFigureOut">
              <a:rPr lang="en-US" smtClean="0"/>
              <a:t>10/2/24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5E97FB9A-8473-8B4D-B336-D320A6A1F7C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1450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scus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02/10/2024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6696744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9294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02/10/2024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6696744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0385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204864"/>
            <a:ext cx="8291264" cy="392129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5536" y="6356350"/>
            <a:ext cx="219526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02/10/2024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395536" y="1700807"/>
            <a:ext cx="8280920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4210385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00808"/>
            <a:ext cx="4038600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02/10/2024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080120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395536" y="1700808"/>
            <a:ext cx="4038600" cy="4381947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7863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&amp; Sub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536" y="1700807"/>
            <a:ext cx="4040188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536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000">
                <a:solidFill>
                  <a:srgbClr val="666666"/>
                </a:solidFill>
              </a:defRPr>
            </a:lvl2pPr>
            <a:lvl3pPr>
              <a:defRPr sz="1800">
                <a:solidFill>
                  <a:srgbClr val="666666"/>
                </a:solidFill>
              </a:defRPr>
            </a:lvl3pPr>
            <a:lvl4pPr>
              <a:defRPr sz="16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00807"/>
            <a:ext cx="4041775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000">
                <a:solidFill>
                  <a:srgbClr val="666666"/>
                </a:solidFill>
              </a:defRPr>
            </a:lvl2pPr>
            <a:lvl3pPr>
              <a:defRPr sz="1800">
                <a:solidFill>
                  <a:srgbClr val="666666"/>
                </a:solidFill>
              </a:defRPr>
            </a:lvl3pPr>
            <a:lvl4pPr>
              <a:defRPr sz="16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02/10/2024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9859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02/10/2024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5533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02/10/2024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395536" y="1700807"/>
            <a:ext cx="8280920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2705533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772816"/>
            <a:ext cx="5111750" cy="4353347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2000">
                <a:solidFill>
                  <a:srgbClr val="666666"/>
                </a:solidFill>
              </a:defRPr>
            </a:lvl4pPr>
            <a:lvl5pPr>
              <a:defRPr sz="2000">
                <a:solidFill>
                  <a:srgbClr val="666666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1772816"/>
            <a:ext cx="3069977" cy="43533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95536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02/10/2024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2041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Caption &amp; Sub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04864"/>
            <a:ext cx="5111750" cy="392129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2000">
                <a:solidFill>
                  <a:srgbClr val="666666"/>
                </a:solidFill>
              </a:defRPr>
            </a:lvl4pPr>
            <a:lvl5pPr>
              <a:defRPr sz="2000">
                <a:solidFill>
                  <a:srgbClr val="666666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7" y="2204864"/>
            <a:ext cx="3024336" cy="39212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95536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02/10/2024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395536" y="1700807"/>
            <a:ext cx="3024336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3563888" y="1700808"/>
            <a:ext cx="5112568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6820417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44824"/>
            <a:ext cx="5338936" cy="428133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0152" y="1844825"/>
            <a:ext cx="2746648" cy="42484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02/10/2024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20900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Picture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2204864"/>
            <a:ext cx="5338936" cy="392129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0152" y="1700809"/>
            <a:ext cx="2746648" cy="43924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02/10/2024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395536" y="1700808"/>
            <a:ext cx="5328592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34120900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95536" y="1772815"/>
            <a:ext cx="8064896" cy="38884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666666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5733256"/>
            <a:ext cx="8064896" cy="4389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02/10/2024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66167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, Caption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95536" y="2132856"/>
            <a:ext cx="8352928" cy="35283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666666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5733256"/>
            <a:ext cx="8352928" cy="4389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02/10/2024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395536" y="1700808"/>
            <a:ext cx="8352928" cy="43204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21966167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02/10/2024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45713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8014A0CB-84B6-8842-8670-F7D58B08EA78}" type="datetimeFigureOut">
              <a:rPr lang="en-US" smtClean="0"/>
              <a:t>10/2/24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5E97FB9A-8473-8B4D-B336-D320A6A1F7C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14503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1: 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9: 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2: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3: text u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: smaller text u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: text with bullet points &amp;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9" y="1844675"/>
            <a:ext cx="5400847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3234022" y="366022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: text with bullet points &amp;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9" y="1844675"/>
            <a:ext cx="5400847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7: 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8: 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02/10/2024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6696744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03852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8014A0CB-84B6-8842-8670-F7D58B08EA78}" type="datetimeFigureOut">
              <a:rPr lang="en-US" smtClean="0"/>
              <a:t>10/2/24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5E97FB9A-8473-8B4D-B336-D320A6A1F7C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4397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image" Target="../media/image4.jpeg"/><Relationship Id="rId5" Type="http://schemas.openxmlformats.org/officeDocument/2006/relationships/slideLayout" Target="../slideLayouts/slideLayout24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56" y="0"/>
            <a:ext cx="913588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8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" y="9665"/>
            <a:ext cx="913588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1101"/>
            <a:ext cx="9143998" cy="6862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22" y="3879"/>
            <a:ext cx="9132955" cy="6862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ctr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n-GB" dirty="0">
                <a:solidFill>
                  <a:srgbClr val="A70000"/>
                </a:solidFill>
              </a:rPr>
              <a:t>PSYC401: Analysing and Interpreting Psychological Data I</a:t>
            </a:r>
          </a:p>
        </p:txBody>
      </p:sp>
      <p:sp>
        <p:nvSpPr>
          <p:cNvPr id="23555" name="Subtitle 2"/>
          <p:cNvSpPr>
            <a:spLocks noGrp="1"/>
          </p:cNvSpPr>
          <p:nvPr>
            <p:ph type="subTitle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eaLnBrk="1" hangingPunct="1">
              <a:spcBef>
                <a:spcPct val="0"/>
              </a:spcBef>
            </a:pPr>
            <a:r>
              <a:rPr lang="en-GB" dirty="0"/>
              <a:t>Padraic Monaghan</a:t>
            </a:r>
          </a:p>
          <a:p>
            <a:pPr eaLnBrk="1" hangingPunct="1">
              <a:spcBef>
                <a:spcPct val="0"/>
              </a:spcBef>
            </a:pPr>
            <a:r>
              <a:rPr lang="en-GB" dirty="0"/>
              <a:t>Room C5, Fylde College</a:t>
            </a:r>
          </a:p>
          <a:p>
            <a:pPr eaLnBrk="1" hangingPunct="1">
              <a:spcBef>
                <a:spcPct val="0"/>
              </a:spcBef>
            </a:pPr>
            <a:r>
              <a:rPr lang="en-GB" dirty="0" err="1"/>
              <a:t>p.monaghan@lancaster.ac.uk</a:t>
            </a:r>
            <a:endParaRPr lang="en-GB" dirty="0"/>
          </a:p>
        </p:txBody>
      </p:sp>
      <p:sp>
        <p:nvSpPr>
          <p:cNvPr id="5" name="Rectangle 4" title="black rectangle background"/>
          <p:cNvSpPr/>
          <p:nvPr/>
        </p:nvSpPr>
        <p:spPr>
          <a:xfrm>
            <a:off x="0" y="-269"/>
            <a:ext cx="9144000" cy="6858269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cover of a video game&#10;&#10;Description automatically generated">
            <a:extLst>
              <a:ext uri="{FF2B5EF4-FFF2-40B4-BE49-F238E27FC236}">
                <a16:creationId xmlns:a16="http://schemas.microsoft.com/office/drawing/2014/main" id="{127B235A-B636-D291-18D2-14CE8A4D38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7310" y="0"/>
            <a:ext cx="44493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155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0F013-C7DB-9341-9131-28A9D8C461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Module 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47D82-9E70-9D4B-9EBD-DED3F25D9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Week 1: Introducing data, introducing </a:t>
            </a:r>
            <a:r>
              <a:rPr lang="en-US" dirty="0" err="1"/>
              <a:t>Rstudio</a:t>
            </a:r>
            <a:endParaRPr lang="en-US" dirty="0"/>
          </a:p>
          <a:p>
            <a:r>
              <a:rPr lang="en-US" dirty="0"/>
              <a:t>Week 2: Manipulating data, using </a:t>
            </a:r>
            <a:r>
              <a:rPr lang="en-US" dirty="0" err="1"/>
              <a:t>Rstudio</a:t>
            </a:r>
            <a:endParaRPr lang="en-US" dirty="0"/>
          </a:p>
          <a:p>
            <a:r>
              <a:rPr lang="en-US" dirty="0"/>
              <a:t>Week 3: Exploring data and creating figures and graphs, using </a:t>
            </a:r>
            <a:r>
              <a:rPr lang="en-US" dirty="0" err="1"/>
              <a:t>Rstudio</a:t>
            </a:r>
            <a:endParaRPr lang="en-US" dirty="0"/>
          </a:p>
          <a:p>
            <a:r>
              <a:rPr lang="en-US" b="1" dirty="0"/>
              <a:t>Week 4: Categorical data and the chi-squared test – testing random versus structured?</a:t>
            </a:r>
          </a:p>
          <a:p>
            <a:r>
              <a:rPr lang="en-US" dirty="0"/>
              <a:t>Week 5: t-tests – testing whether two groups are different</a:t>
            </a:r>
          </a:p>
          <a:p>
            <a:r>
              <a:rPr lang="en-US" dirty="0"/>
              <a:t>Week 6: Research report/analysis</a:t>
            </a:r>
            <a:endParaRPr lang="en-US" dirty="0">
              <a:ea typeface="+mn-lt"/>
              <a:cs typeface="+mn-lt"/>
            </a:endParaRPr>
          </a:p>
          <a:p>
            <a:r>
              <a:rPr lang="en-US" dirty="0"/>
              <a:t>Week 7: Measurement, hypotheses, associations (correlations)</a:t>
            </a:r>
          </a:p>
          <a:p>
            <a:r>
              <a:rPr lang="en-US" dirty="0"/>
              <a:t>Week 8: Predicting </a:t>
            </a:r>
            <a:r>
              <a:rPr lang="en-US" dirty="0" err="1"/>
              <a:t>behaviour</a:t>
            </a:r>
            <a:r>
              <a:rPr lang="en-US" dirty="0"/>
              <a:t>: the linear model</a:t>
            </a:r>
          </a:p>
          <a:p>
            <a:r>
              <a:rPr lang="en-US" dirty="0"/>
              <a:t>Week 9: Data </a:t>
            </a:r>
            <a:r>
              <a:rPr lang="en-US" dirty="0" err="1"/>
              <a:t>visualisation</a:t>
            </a:r>
            <a:endParaRPr lang="en-US" dirty="0"/>
          </a:p>
          <a:p>
            <a:r>
              <a:rPr lang="en-US" dirty="0"/>
              <a:t>Week 10: Predicting </a:t>
            </a:r>
            <a:r>
              <a:rPr lang="en-US" dirty="0" err="1"/>
              <a:t>behaviour</a:t>
            </a:r>
            <a:r>
              <a:rPr lang="en-US" dirty="0"/>
              <a:t>: developing the linear model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461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0F013-C7DB-9341-9131-28A9D8C461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Objectives for Week 4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47D82-9E70-9D4B-9EBD-DED3F25D9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501332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By the end of this session, you should be able to:</a:t>
            </a:r>
          </a:p>
          <a:p>
            <a:endParaRPr lang="en-GB" dirty="0"/>
          </a:p>
          <a:p>
            <a:r>
              <a:rPr lang="en-GB" b="1" dirty="0"/>
              <a:t>Understand the value of conducting statistical tests and interpreting p-values</a:t>
            </a:r>
          </a:p>
          <a:p>
            <a:pPr lvl="1"/>
            <a:r>
              <a:rPr lang="en-GB" b="1" dirty="0"/>
              <a:t>Understand null effects and null hypotheses</a:t>
            </a:r>
          </a:p>
          <a:p>
            <a:r>
              <a:rPr lang="en-GB" b="1" dirty="0"/>
              <a:t>Understand the difference between parametric and non-parametric data</a:t>
            </a:r>
          </a:p>
          <a:p>
            <a:endParaRPr lang="en-GB" dirty="0"/>
          </a:p>
          <a:p>
            <a:r>
              <a:rPr lang="en-GB" dirty="0"/>
              <a:t>Understand when to apply the Chi-squared test</a:t>
            </a:r>
          </a:p>
          <a:p>
            <a:r>
              <a:rPr lang="en-GB" dirty="0"/>
              <a:t>Understand the relation between Cramer’s V test and the Chi-squared test</a:t>
            </a:r>
          </a:p>
          <a:p>
            <a:endParaRPr lang="en-GB" dirty="0"/>
          </a:p>
          <a:p>
            <a:r>
              <a:rPr lang="en-GB" dirty="0"/>
              <a:t>Be able to apply the Chi-squared test to data and interpret the result</a:t>
            </a:r>
          </a:p>
          <a:p>
            <a:r>
              <a:rPr lang="en-GB" dirty="0"/>
              <a:t>Be able to apply Cramer’s V test to data</a:t>
            </a:r>
          </a:p>
        </p:txBody>
      </p:sp>
    </p:spTree>
    <p:extLst>
      <p:ext uri="{BB962C8B-B14F-4D97-AF65-F5344CB8AC3E}">
        <p14:creationId xmlns:p14="http://schemas.microsoft.com/office/powerpoint/2010/main" val="1489606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0F013-C7DB-9341-9131-28A9D8C461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point of a statistical test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47D82-9E70-9D4B-9EBD-DED3F25D9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To tell us whether there is a pattern in our data</a:t>
            </a:r>
          </a:p>
          <a:p>
            <a:endParaRPr lang="en-GB" dirty="0"/>
          </a:p>
          <a:p>
            <a:r>
              <a:rPr lang="en-GB" dirty="0"/>
              <a:t>A test gives us two things: the size of the effect, and a p-value, which tells us about the significance</a:t>
            </a:r>
          </a:p>
          <a:p>
            <a:endParaRPr lang="en-GB" dirty="0"/>
          </a:p>
          <a:p>
            <a:r>
              <a:rPr lang="en-GB" dirty="0"/>
              <a:t>If a test is significant, then it tells us there is a pattern, or some structure in our data</a:t>
            </a:r>
          </a:p>
          <a:p>
            <a:r>
              <a:rPr lang="en-GB" dirty="0"/>
              <a:t>If a test is not significant, then this could be for two reasons</a:t>
            </a:r>
          </a:p>
          <a:p>
            <a:pPr lvl="1"/>
            <a:r>
              <a:rPr lang="en-GB" dirty="0"/>
              <a:t>There is no pattern in the data</a:t>
            </a:r>
          </a:p>
          <a:p>
            <a:pPr lvl="1"/>
            <a:r>
              <a:rPr lang="en-GB" dirty="0"/>
              <a:t>There is a pattern but we can’t find it through the noise</a:t>
            </a:r>
          </a:p>
          <a:p>
            <a:pPr lvl="1"/>
            <a:r>
              <a:rPr lang="en-GB" b="1" i="1" dirty="0"/>
              <a:t>A statistical test cannot decide between these alternatives</a:t>
            </a:r>
          </a:p>
        </p:txBody>
      </p:sp>
    </p:spTree>
    <p:extLst>
      <p:ext uri="{BB962C8B-B14F-4D97-AF65-F5344CB8AC3E}">
        <p14:creationId xmlns:p14="http://schemas.microsoft.com/office/powerpoint/2010/main" val="1635557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425355"/>
          </a:xfrm>
        </p:spPr>
        <p:txBody>
          <a:bodyPr/>
          <a:lstStyle/>
          <a:p>
            <a:r>
              <a:rPr lang="en-GB" dirty="0"/>
              <a:t>Results will not replicate perfectly, because responses contain noise</a:t>
            </a:r>
          </a:p>
          <a:p>
            <a:r>
              <a:rPr lang="en-GB" dirty="0"/>
              <a:t>observed scores are a combination of </a:t>
            </a:r>
            <a:r>
              <a:rPr lang="en-GB" b="1" dirty="0"/>
              <a:t>true score </a:t>
            </a:r>
            <a:r>
              <a:rPr lang="en-GB" dirty="0"/>
              <a:t>and </a:t>
            </a:r>
            <a:r>
              <a:rPr lang="en-GB" b="1" dirty="0"/>
              <a:t>error</a:t>
            </a:r>
          </a:p>
          <a:p>
            <a:r>
              <a:rPr lang="en-GB" dirty="0"/>
              <a:t>If the error is random then</a:t>
            </a:r>
          </a:p>
          <a:p>
            <a:pPr lvl="1"/>
            <a:r>
              <a:rPr lang="en-GB" dirty="0"/>
              <a:t>some people will accidentally score more, and some less, than their true score </a:t>
            </a:r>
          </a:p>
          <a:p>
            <a:pPr lvl="1"/>
            <a:r>
              <a:rPr lang="en-GB" dirty="0"/>
              <a:t>true differences between participants’ scores will be unrelated to error differences </a:t>
            </a:r>
          </a:p>
          <a:p>
            <a:r>
              <a:rPr lang="en-GB" dirty="0"/>
              <a:t>So the total </a:t>
            </a:r>
            <a:r>
              <a:rPr lang="en-GB" i="1" dirty="0"/>
              <a:t>variance </a:t>
            </a:r>
            <a:r>
              <a:rPr lang="en-GB" dirty="0"/>
              <a:t>of observed scores, for a sample of participants, will equal the </a:t>
            </a:r>
            <a:r>
              <a:rPr lang="en-GB" i="1" dirty="0"/>
              <a:t>variance </a:t>
            </a:r>
            <a:r>
              <a:rPr lang="en-GB" dirty="0"/>
              <a:t>of their true scores plus the </a:t>
            </a:r>
            <a:r>
              <a:rPr lang="en-GB" i="1" dirty="0"/>
              <a:t>variance </a:t>
            </a:r>
            <a:r>
              <a:rPr lang="en-GB" dirty="0"/>
              <a:t>of their error scores </a:t>
            </a:r>
            <a:r>
              <a:rPr lang="en-GB" i="1" dirty="0"/>
              <a:t>sd</a:t>
            </a:r>
            <a:r>
              <a:rPr lang="en-GB" i="1" baseline="-25000" dirty="0"/>
              <a:t>obs</a:t>
            </a:r>
            <a:r>
              <a:rPr lang="en-GB" baseline="30000" dirty="0"/>
              <a:t>2</a:t>
            </a:r>
            <a:r>
              <a:rPr lang="en-GB" i="1" dirty="0"/>
              <a:t> = sd</a:t>
            </a:r>
            <a:r>
              <a:rPr lang="en-GB" i="1" baseline="-25000" dirty="0"/>
              <a:t>true</a:t>
            </a:r>
            <a:r>
              <a:rPr lang="en-GB" baseline="30000" dirty="0"/>
              <a:t>2</a:t>
            </a:r>
            <a:r>
              <a:rPr lang="en-GB" i="1" dirty="0"/>
              <a:t> + sd</a:t>
            </a:r>
            <a:r>
              <a:rPr lang="en-GB" i="1" baseline="-25000" dirty="0"/>
              <a:t>err</a:t>
            </a:r>
            <a:r>
              <a:rPr lang="en-GB" baseline="30000" dirty="0"/>
              <a:t>2</a:t>
            </a:r>
            <a:r>
              <a:rPr lang="en-GB" dirty="0"/>
              <a:t> </a:t>
            </a:r>
            <a:endParaRPr lang="en-GB" sz="14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Reminder: Reproducibility – variation and reliability</a:t>
            </a:r>
          </a:p>
        </p:txBody>
      </p:sp>
    </p:spTree>
    <p:extLst>
      <p:ext uri="{BB962C8B-B14F-4D97-AF65-F5344CB8AC3E}">
        <p14:creationId xmlns:p14="http://schemas.microsoft.com/office/powerpoint/2010/main" val="909759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0F013-C7DB-9341-9131-28A9D8C461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Effect sizes and </a:t>
            </a:r>
            <a:r>
              <a:rPr lang="en-US" i="1" dirty="0"/>
              <a:t>p</a:t>
            </a:r>
            <a:r>
              <a:rPr lang="en-US" dirty="0"/>
              <a:t>-values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47D82-9E70-9D4B-9EBD-DED3F25D9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5013325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When we construct an experiment, we construct a research hypothesis:</a:t>
            </a:r>
          </a:p>
          <a:p>
            <a:pPr lvl="1"/>
            <a:r>
              <a:rPr lang="en-GB" dirty="0"/>
              <a:t>Two variables are related</a:t>
            </a:r>
          </a:p>
          <a:p>
            <a:pPr lvl="1"/>
            <a:r>
              <a:rPr lang="en-GB" dirty="0"/>
              <a:t>An experimental manipulation will affect another variable</a:t>
            </a:r>
          </a:p>
          <a:p>
            <a:pPr lvl="1"/>
            <a:endParaRPr lang="en-GB" dirty="0"/>
          </a:p>
          <a:p>
            <a:r>
              <a:rPr lang="en-GB" dirty="0"/>
              <a:t>We also construct a null hypothesis:</a:t>
            </a:r>
          </a:p>
          <a:p>
            <a:pPr lvl="1"/>
            <a:r>
              <a:rPr lang="en-GB" dirty="0"/>
              <a:t>Two variables are not related</a:t>
            </a:r>
          </a:p>
          <a:p>
            <a:pPr lvl="1"/>
            <a:r>
              <a:rPr lang="en-GB" dirty="0"/>
              <a:t>The experimental manipulation has no effect</a:t>
            </a:r>
          </a:p>
          <a:p>
            <a:pPr lvl="1"/>
            <a:endParaRPr lang="en-GB" dirty="0"/>
          </a:p>
          <a:p>
            <a:r>
              <a:rPr lang="en-GB" i="1" dirty="0"/>
              <a:t>p</a:t>
            </a:r>
            <a:r>
              <a:rPr lang="en-GB" dirty="0"/>
              <a:t>-value: how confident can we be in rejecting the null hypothesis</a:t>
            </a:r>
          </a:p>
          <a:p>
            <a:pPr lvl="1"/>
            <a:r>
              <a:rPr lang="en-GB" dirty="0"/>
              <a:t>A p-value of 0.05 tells us that 5% of the time when we find an effect like this, the null hypothesis is true (a </a:t>
            </a:r>
            <a:r>
              <a:rPr lang="en-GB" b="1" dirty="0"/>
              <a:t>false positive</a:t>
            </a:r>
            <a:r>
              <a:rPr lang="en-GB" dirty="0"/>
              <a:t>)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If the p-value is less than 0.001, we write by convention: </a:t>
            </a:r>
            <a:r>
              <a:rPr lang="en-GB" i="1" dirty="0"/>
              <a:t>p</a:t>
            </a:r>
            <a:r>
              <a:rPr lang="en-GB" dirty="0"/>
              <a:t> &lt; .001</a:t>
            </a:r>
          </a:p>
          <a:p>
            <a:pPr lvl="2"/>
            <a:r>
              <a:rPr lang="en-GB" dirty="0"/>
              <a:t>If there’s a chance less than one in a thousand that we find this effect when the null hypothesis is true then we’re quite confident in our result</a:t>
            </a:r>
          </a:p>
        </p:txBody>
      </p:sp>
    </p:spTree>
    <p:extLst>
      <p:ext uri="{BB962C8B-B14F-4D97-AF65-F5344CB8AC3E}">
        <p14:creationId xmlns:p14="http://schemas.microsoft.com/office/powerpoint/2010/main" val="3442046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67544" y="1657819"/>
            <a:ext cx="8219256" cy="453159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Numbers have three important functions for researchers: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GB" sz="2400" dirty="0"/>
              <a:t>Classify or categorise - </a:t>
            </a:r>
            <a:r>
              <a:rPr lang="en-GB" sz="2400" b="1" dirty="0">
                <a:solidFill>
                  <a:srgbClr val="D52B1E"/>
                </a:solidFill>
                <a:latin typeface="+mj-lt"/>
                <a:ea typeface="+mj-ea"/>
                <a:cs typeface="+mj-cs"/>
              </a:rPr>
              <a:t>Nominal data</a:t>
            </a:r>
            <a:endParaRPr lang="en-GB" dirty="0"/>
          </a:p>
          <a:p>
            <a:pPr marL="1257300" lvl="2" indent="-457200"/>
            <a:r>
              <a:rPr lang="en-GB" dirty="0"/>
              <a:t>E.g. male/female, young/old, red/green/blue</a:t>
            </a:r>
          </a:p>
          <a:p>
            <a:pPr marL="1257300" lvl="2" indent="-457200"/>
            <a:r>
              <a:rPr lang="en-GB" dirty="0"/>
              <a:t>Each case can only be in one category.</a:t>
            </a:r>
          </a:p>
          <a:p>
            <a:pPr marL="1257300" lvl="2" indent="-457200"/>
            <a:endParaRPr lang="en-GB" dirty="0"/>
          </a:p>
          <a:p>
            <a:pPr marL="857250" lvl="1" indent="-457200">
              <a:buFont typeface="+mj-lt"/>
              <a:buAutoNum type="arabicPeriod"/>
            </a:pPr>
            <a:r>
              <a:rPr lang="en-GB" sz="2400" dirty="0"/>
              <a:t>Rank or order - </a:t>
            </a:r>
            <a:r>
              <a:rPr lang="en-GB" sz="2400" b="1" dirty="0">
                <a:solidFill>
                  <a:srgbClr val="D52B1E"/>
                </a:solidFill>
                <a:latin typeface="+mj-lt"/>
                <a:ea typeface="+mj-ea"/>
                <a:cs typeface="+mj-cs"/>
              </a:rPr>
              <a:t>Ordinal data</a:t>
            </a:r>
          </a:p>
          <a:p>
            <a:pPr marL="1257300" lvl="2" indent="-457200"/>
            <a:r>
              <a:rPr lang="en-GB" dirty="0"/>
              <a:t>E.g. first, second, third…</a:t>
            </a:r>
          </a:p>
          <a:p>
            <a:pPr marL="1257300" lvl="2" indent="-457200"/>
            <a:r>
              <a:rPr lang="en-GB" dirty="0"/>
              <a:t>Does not indicate magnitude of differences between ranks.</a:t>
            </a:r>
          </a:p>
          <a:p>
            <a:pPr marL="1257300" lvl="2" indent="-457200"/>
            <a:endParaRPr lang="en-GB" dirty="0"/>
          </a:p>
          <a:p>
            <a:pPr marL="857250" lvl="1" indent="-457200">
              <a:buFont typeface="+mj-lt"/>
              <a:buAutoNum type="arabicPeriod"/>
            </a:pPr>
            <a:r>
              <a:rPr lang="en-GB" sz="2400" dirty="0"/>
              <a:t>Score – </a:t>
            </a:r>
            <a:r>
              <a:rPr lang="en-GB" sz="2400" b="1" dirty="0">
                <a:solidFill>
                  <a:srgbClr val="D52B1E"/>
                </a:solidFill>
                <a:latin typeface="+mj-lt"/>
                <a:ea typeface="+mj-ea"/>
                <a:cs typeface="+mj-cs"/>
              </a:rPr>
              <a:t>Interval/Ratio data</a:t>
            </a:r>
            <a:endParaRPr lang="en-GB" dirty="0"/>
          </a:p>
          <a:p>
            <a:pPr marL="1257300" lvl="2" indent="-457200"/>
            <a:r>
              <a:rPr lang="en-GB" dirty="0"/>
              <a:t>E.g. number of correct answers, reaction time</a:t>
            </a:r>
          </a:p>
          <a:p>
            <a:pPr marL="1257300" lvl="2" indent="-457200"/>
            <a:r>
              <a:rPr lang="en-GB" dirty="0"/>
              <a:t>Tells us about the order of data but also the distance between them.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Reminder: Types of Data</a:t>
            </a:r>
          </a:p>
        </p:txBody>
      </p:sp>
    </p:spTree>
    <p:extLst>
      <p:ext uri="{BB962C8B-B14F-4D97-AF65-F5344CB8AC3E}">
        <p14:creationId xmlns:p14="http://schemas.microsoft.com/office/powerpoint/2010/main" val="4038452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4404756"/>
            <a:ext cx="8219256" cy="2052697"/>
          </a:xfrm>
        </p:spPr>
        <p:txBody>
          <a:bodyPr/>
          <a:lstStyle/>
          <a:p>
            <a:r>
              <a:rPr lang="en-US" dirty="0"/>
              <a:t>We assume (or test) that the actual data comes from a “normal distribution” of data</a:t>
            </a:r>
          </a:p>
          <a:p>
            <a:r>
              <a:rPr lang="en-US" dirty="0"/>
              <a:t>The shape of the normal distribution depends on two factors:</a:t>
            </a:r>
          </a:p>
          <a:p>
            <a:pPr lvl="1"/>
            <a:r>
              <a:rPr lang="en-US" sz="2400" b="1" dirty="0">
                <a:solidFill>
                  <a:srgbClr val="D52B1E"/>
                </a:solidFill>
                <a:latin typeface="+mj-lt"/>
                <a:ea typeface="+mj-ea"/>
                <a:cs typeface="+mj-cs"/>
              </a:rPr>
              <a:t>Mean (</a:t>
            </a:r>
            <a:r>
              <a:rPr lang="en-GB" sz="2400" b="1" dirty="0">
                <a:solidFill>
                  <a:srgbClr val="D52B1E"/>
                </a:solidFill>
                <a:latin typeface="+mj-lt"/>
                <a:ea typeface="+mj-ea"/>
                <a:cs typeface="+mj-cs"/>
              </a:rPr>
              <a:t>μ) </a:t>
            </a:r>
            <a:r>
              <a:rPr lang="en-GB" sz="2400" dirty="0"/>
              <a:t>– Measure of central tendency</a:t>
            </a:r>
            <a:endParaRPr lang="en-US" sz="2400" dirty="0"/>
          </a:p>
          <a:p>
            <a:pPr lvl="1"/>
            <a:r>
              <a:rPr lang="en-US" sz="2400" b="1" dirty="0">
                <a:solidFill>
                  <a:srgbClr val="D52B1E"/>
                </a:solidFill>
                <a:latin typeface="+mj-lt"/>
                <a:ea typeface="+mj-ea"/>
                <a:cs typeface="+mj-cs"/>
              </a:rPr>
              <a:t>Standard Deviation (</a:t>
            </a:r>
            <a:r>
              <a:rPr lang="en-GB" sz="2400" b="1" dirty="0" err="1">
                <a:solidFill>
                  <a:srgbClr val="D52B1E"/>
                </a:solidFill>
                <a:latin typeface="+mj-lt"/>
                <a:ea typeface="+mj-ea"/>
                <a:cs typeface="+mj-cs"/>
              </a:rPr>
              <a:t>σ</a:t>
            </a:r>
            <a:r>
              <a:rPr lang="en-US" sz="2400" b="1" dirty="0">
                <a:solidFill>
                  <a:srgbClr val="D52B1E"/>
                </a:solidFill>
                <a:latin typeface="+mj-lt"/>
                <a:ea typeface="+mj-ea"/>
                <a:cs typeface="+mj-cs"/>
              </a:rPr>
              <a:t>) </a:t>
            </a:r>
            <a:r>
              <a:rPr lang="en-US" sz="2400" dirty="0"/>
              <a:t>– Measure of variability</a:t>
            </a:r>
          </a:p>
        </p:txBody>
      </p:sp>
      <p:pic>
        <p:nvPicPr>
          <p:cNvPr id="6" name="Picture 2" descr="file comes from here: http://upload.wikimedia.org/wikipedia/commons/thumb/7/74/Normal_Distribution_PDF.svg/1000px-Normal_Distribution_PDF.svg.png shows four different normal distribution curves, with means 0 and sd 0.2, 1.0, and 5.0, and mean -2 and standard deviation 0.5." title="normal distribution grap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49339" y="1805208"/>
            <a:ext cx="3725772" cy="2380768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467544" y="488864"/>
            <a:ext cx="6696744" cy="1152128"/>
          </a:xfrm>
        </p:spPr>
        <p:txBody>
          <a:bodyPr/>
          <a:lstStyle/>
          <a:p>
            <a:r>
              <a:rPr lang="en-US" dirty="0"/>
              <a:t>Reminder: Normal distribution	</a:t>
            </a:r>
          </a:p>
        </p:txBody>
      </p:sp>
    </p:spTree>
    <p:extLst>
      <p:ext uri="{BB962C8B-B14F-4D97-AF65-F5344CB8AC3E}">
        <p14:creationId xmlns:p14="http://schemas.microsoft.com/office/powerpoint/2010/main" val="2162701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0F013-C7DB-9341-9131-28A9D8C461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Parametric and non-parametric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47D82-9E70-9D4B-9EBD-DED3F25D9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If data fit a normal distribution, then we can use “parametric” statistical tests</a:t>
            </a:r>
          </a:p>
          <a:p>
            <a:r>
              <a:rPr lang="en-GB" dirty="0"/>
              <a:t>If data do not fit a normal distribution, then we need to use 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“non-parametric” statistical tests</a:t>
            </a:r>
          </a:p>
          <a:p>
            <a:endParaRPr lang="en-GB" dirty="0"/>
          </a:p>
          <a:p>
            <a:r>
              <a:rPr lang="en-GB" dirty="0"/>
              <a:t>Categorical data are non-parametric</a:t>
            </a:r>
          </a:p>
          <a:p>
            <a:r>
              <a:rPr lang="en-GB" dirty="0"/>
              <a:t>One non-parametric test is Chi-squared, which is useful for determining if categorisations into two or more groups are different than chance</a:t>
            </a:r>
          </a:p>
        </p:txBody>
      </p:sp>
    </p:spTree>
    <p:extLst>
      <p:ext uri="{BB962C8B-B14F-4D97-AF65-F5344CB8AC3E}">
        <p14:creationId xmlns:p14="http://schemas.microsoft.com/office/powerpoint/2010/main" val="1701404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0F013-C7DB-9341-9131-28A9D8C461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47D82-9E70-9D4B-9EBD-DED3F25D9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Why do a statistical test?</a:t>
            </a:r>
          </a:p>
          <a:p>
            <a:pPr lvl="1"/>
            <a:r>
              <a:rPr lang="en-GB" dirty="0"/>
              <a:t>Random or structured</a:t>
            </a:r>
          </a:p>
          <a:p>
            <a:r>
              <a:rPr lang="en-GB" dirty="0"/>
              <a:t>A statistical test gives a p-value</a:t>
            </a:r>
          </a:p>
          <a:p>
            <a:pPr lvl="1"/>
            <a:r>
              <a:rPr lang="en-GB" dirty="0"/>
              <a:t>Chance of an observed effect being due to chance</a:t>
            </a:r>
          </a:p>
          <a:p>
            <a:r>
              <a:rPr lang="en-GB" dirty="0"/>
              <a:t>Parametric and non-parametric tests</a:t>
            </a:r>
          </a:p>
          <a:p>
            <a:pPr lvl="1"/>
            <a:r>
              <a:rPr lang="en-GB" dirty="0"/>
              <a:t>Data approximates a normal distribution </a:t>
            </a:r>
            <a:r>
              <a:rPr lang="mr-IN" dirty="0"/>
              <a:t>…</a:t>
            </a:r>
            <a:r>
              <a:rPr lang="en-GB" dirty="0"/>
              <a:t> or not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86108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Chi-squared test is a measure of association between categories/nominal groups</a:t>
            </a:r>
          </a:p>
          <a:p>
            <a:r>
              <a:rPr lang="en-GB" dirty="0"/>
              <a:t>Interpretation of Chi-squared and p-values</a:t>
            </a:r>
          </a:p>
          <a:p>
            <a:pPr lvl="1"/>
            <a:r>
              <a:rPr lang="en-GB" dirty="0"/>
              <a:t>Expected and observed frequencies</a:t>
            </a:r>
          </a:p>
          <a:p>
            <a:r>
              <a:rPr lang="en-GB" dirty="0"/>
              <a:t>Cramer’s V effect size measure of association </a:t>
            </a:r>
            <a:endParaRPr lang="en-US" dirty="0"/>
          </a:p>
          <a:p>
            <a:r>
              <a:rPr lang="en-GB" dirty="0"/>
              <a:t>How to report Chi-squared test results and Cramer’s V effect size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1729148724"/>
      </p:ext>
    </p:extLst>
  </p:cSld>
  <p:clrMapOvr>
    <a:masterClrMapping/>
  </p:clrMapOvr>
</p:sld>
</file>

<file path=ppt/theme/theme1.xml><?xml version="1.0" encoding="utf-8"?>
<a:theme xmlns:a="http://schemas.openxmlformats.org/drawingml/2006/main" name="Lancaster">
  <a:themeElements>
    <a:clrScheme name="Custom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Default Theme">
  <a:themeElements>
    <a:clrScheme name="Custom 1">
      <a:dk1>
        <a:srgbClr val="8C0E1D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lide 2: Text Only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Lancaster.thmx</Template>
  <TotalTime>20104</TotalTime>
  <Words>827</Words>
  <Application>Microsoft Macintosh PowerPoint</Application>
  <PresentationFormat>On-screen Show (4:3)</PresentationFormat>
  <Paragraphs>95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Lancaster</vt:lpstr>
      <vt:lpstr>Slides</vt:lpstr>
      <vt:lpstr>Default Theme</vt:lpstr>
      <vt:lpstr>Slide 2: Text Only</vt:lpstr>
      <vt:lpstr>PSYC401: Analysing and Interpreting Psychological Data I</vt:lpstr>
      <vt:lpstr>Module outline</vt:lpstr>
      <vt:lpstr>Objectives for Week 4</vt:lpstr>
      <vt:lpstr>The point of a statistical test</vt:lpstr>
      <vt:lpstr>Reminder: Reproducibility – variation and reliability</vt:lpstr>
      <vt:lpstr>Effect sizes and p-values</vt:lpstr>
      <vt:lpstr>Reminder: Types of Data</vt:lpstr>
      <vt:lpstr>Reminder: Normal distribution </vt:lpstr>
      <vt:lpstr>Parametric and non-parametric</vt:lpstr>
      <vt:lpstr>Summary</vt:lpstr>
      <vt:lpstr>Summary</vt:lpstr>
    </vt:vector>
  </TitlesOfParts>
  <Company>Lancaster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5: Within-Factor ANOVA PSYC214: Statistics</dc:title>
  <dc:creator>Michelle To</dc:creator>
  <cp:lastModifiedBy>Monaghan, Padraic</cp:lastModifiedBy>
  <cp:revision>364</cp:revision>
  <cp:lastPrinted>2014-10-08T11:51:34Z</cp:lastPrinted>
  <dcterms:created xsi:type="dcterms:W3CDTF">2013-11-10T10:08:55Z</dcterms:created>
  <dcterms:modified xsi:type="dcterms:W3CDTF">2024-10-02T14:10:09Z</dcterms:modified>
</cp:coreProperties>
</file>